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6" r:id="rId4"/>
    <p:sldId id="284" r:id="rId5"/>
    <p:sldId id="285" r:id="rId6"/>
    <p:sldId id="259" r:id="rId7"/>
    <p:sldId id="281" r:id="rId8"/>
    <p:sldId id="286" r:id="rId9"/>
    <p:sldId id="283" r:id="rId10"/>
    <p:sldId id="260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87" r:id="rId19"/>
    <p:sldId id="262" r:id="rId20"/>
    <p:sldId id="268" r:id="rId21"/>
    <p:sldId id="269" r:id="rId22"/>
    <p:sldId id="275" r:id="rId23"/>
    <p:sldId id="295" r:id="rId24"/>
    <p:sldId id="296" r:id="rId25"/>
    <p:sldId id="297" r:id="rId26"/>
    <p:sldId id="298" r:id="rId27"/>
    <p:sldId id="29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6" d="100"/>
          <a:sy n="86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1AB4312-B6FD-4A74-994F-1BC8CFDB4E7A}" type="datetimeFigureOut">
              <a:rPr lang="en-US" smtClean="0"/>
              <a:pPr/>
              <a:t>12/5/2025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A014F6-5569-4C33-A201-CA72219FFB4E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981200"/>
            <a:ext cx="7851648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Unit- 1</a:t>
            </a:r>
            <a:br>
              <a:rPr lang="en-US" dirty="0" smtClean="0"/>
            </a:br>
            <a:r>
              <a:rPr lang="en-US" dirty="0" smtClean="0"/>
              <a:t>Data representation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838200"/>
            <a:ext cx="8534400" cy="5638800"/>
          </a:xfrm>
        </p:spPr>
        <p:txBody>
          <a:bodyPr/>
          <a:lstStyle/>
          <a:p>
            <a:pPr algn="l"/>
            <a:r>
              <a:rPr lang="en-US" dirty="0" smtClean="0"/>
              <a:t>                                     </a:t>
            </a:r>
            <a:endParaRPr lang="en-US" dirty="0" smtClean="0"/>
          </a:p>
          <a:p>
            <a:pPr algn="l">
              <a:buFont typeface="Arial" pitchFamily="34" charset="0"/>
              <a:buChar char="•"/>
            </a:pPr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 </a:t>
            </a:r>
            <a:r>
              <a:rPr lang="en-US" dirty="0" smtClean="0"/>
              <a:t>                                       BCA  </a:t>
            </a:r>
            <a:r>
              <a:rPr lang="en-US" dirty="0" smtClean="0"/>
              <a:t>- III </a:t>
            </a:r>
            <a:r>
              <a:rPr lang="en-US" dirty="0" smtClean="0"/>
              <a:t>year</a:t>
            </a:r>
          </a:p>
          <a:p>
            <a:pPr algn="l"/>
            <a:r>
              <a:rPr lang="en-US" dirty="0" smtClean="0"/>
              <a:t>                       (Computer System Architecture)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248400" y="51816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Neeta </a:t>
            </a:r>
            <a:r>
              <a:rPr lang="en-US" dirty="0" err="1" smtClean="0"/>
              <a:t>dhangar</a:t>
            </a:r>
            <a:endParaRPr lang="en-US" dirty="0" smtClean="0"/>
          </a:p>
          <a:p>
            <a:r>
              <a:rPr lang="en-US" dirty="0" smtClean="0"/>
              <a:t>DEPT  of CS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447800" y="43434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GOVT. NAGARJUNA PG COLLEGE OF SCIENCE RAIPUR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Decimal Numbers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/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Decimal numbers are made of decimal digits: (0,1,2,3,4,5,6,7,8,9)</a:t>
            </a:r>
          </a:p>
          <a:p>
            <a:pPr marL="457200" indent="-457200"/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 To convert </a:t>
            </a:r>
            <a:r>
              <a:rPr lang="en-US" sz="2200" b="1" dirty="0" smtClean="0">
                <a:solidFill>
                  <a:srgbClr val="002060"/>
                </a:solidFill>
                <a:latin typeface="+mj-lt"/>
              </a:rPr>
              <a:t>Decimal Number System</a:t>
            </a:r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 to </a:t>
            </a:r>
            <a:r>
              <a:rPr lang="en-US" sz="2200" b="1" dirty="0" smtClean="0">
                <a:solidFill>
                  <a:srgbClr val="002060"/>
                </a:solidFill>
                <a:latin typeface="+mj-lt"/>
              </a:rPr>
              <a:t>Any Other Base </a:t>
            </a:r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is quite easy  you have to follow just two steps:</a:t>
            </a:r>
          </a:p>
          <a:p>
            <a:pPr marL="457200" indent="-457200">
              <a:buNone/>
            </a:pPr>
            <a:r>
              <a:rPr lang="en-US" sz="2200" dirty="0" smtClean="0">
                <a:latin typeface="+mj-lt"/>
              </a:rPr>
              <a:t/>
            </a:r>
            <a:br>
              <a:rPr lang="en-US" sz="2200" dirty="0" smtClean="0">
                <a:latin typeface="+mj-lt"/>
              </a:rPr>
            </a:br>
            <a:r>
              <a:rPr lang="en-US" sz="2200" dirty="0" smtClean="0">
                <a:latin typeface="+mj-lt"/>
              </a:rPr>
              <a:t>	</a:t>
            </a:r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A)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 Divide the Number (Decimal Number) by the base of target 	     base system (in which you want to convert the number: 	     Binary (2), octal (8) and Hexadecimal (16)</a:t>
            </a:r>
          </a:p>
          <a:p>
            <a:pPr marL="457200" indent="-457200">
              <a:buNone/>
            </a:pP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/>
            </a:r>
            <a:br>
              <a:rPr lang="en-US" sz="2200" dirty="0" smtClean="0">
                <a:solidFill>
                  <a:srgbClr val="0070C0"/>
                </a:solidFill>
                <a:latin typeface="+mj-lt"/>
              </a:rPr>
            </a:b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	</a:t>
            </a:r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B)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 Write the remainder from step 1 as a Least Signification Bit 	     (LSB) to Step last as a Most Significant Bit (MSB).</a:t>
            </a:r>
            <a:endParaRPr lang="en-US" sz="2200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Decimal to binary conversion</a:t>
            </a:r>
            <a:endParaRPr lang="en-US" dirty="0"/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905000"/>
            <a:ext cx="2647950" cy="421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572000" y="1981200"/>
            <a:ext cx="3657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Binary Number is</a:t>
            </a:r>
            <a:br>
              <a:rPr lang="en-US" dirty="0" smtClean="0"/>
            </a:br>
            <a:r>
              <a:rPr lang="en-US" b="1" dirty="0" smtClean="0"/>
              <a:t>(11000000111001)</a:t>
            </a:r>
            <a:r>
              <a:rPr lang="en-US" b="1" baseline="-25000" dirty="0" smtClean="0"/>
              <a:t>2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Decimal to octal conversion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057400"/>
            <a:ext cx="4384556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5867400" y="2057400"/>
            <a:ext cx="2667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Octal Number is</a:t>
            </a:r>
            <a:br>
              <a:rPr lang="en-US" dirty="0" smtClean="0"/>
            </a:br>
            <a:r>
              <a:rPr lang="en-US" b="1" dirty="0" smtClean="0"/>
              <a:t>(30071)</a:t>
            </a:r>
            <a:r>
              <a:rPr lang="en-US" b="1" baseline="-25000" dirty="0" smtClean="0"/>
              <a:t>8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Decimal to hexadecimal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981200"/>
            <a:ext cx="2619375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4114800" y="2133600"/>
            <a:ext cx="2819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Hexadecimal Number is</a:t>
            </a:r>
            <a:br>
              <a:rPr lang="en-US" dirty="0" smtClean="0"/>
            </a:br>
            <a:r>
              <a:rPr lang="en-US" b="1" dirty="0" smtClean="0"/>
              <a:t>(3039)</a:t>
            </a:r>
            <a:r>
              <a:rPr lang="en-US" b="1" baseline="-25000" dirty="0" smtClean="0"/>
              <a:t>16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6800" y="4648200"/>
            <a:ext cx="3000375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876800" y="4343400"/>
            <a:ext cx="2876108" cy="173893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egoe UI" pitchFamily="34" charset="0"/>
              <a:cs typeface="Segoe U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Hexadecimal Number is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(2D5)</a:t>
            </a:r>
            <a:r>
              <a:rPr kumimoji="0" lang="en-US" sz="1200" b="1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16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Convert</a:t>
            </a:r>
            <a:b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</a:b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10, 11, 12, 13, 14, 15</a:t>
            </a:r>
            <a:b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</a:b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to its equivalent...</a:t>
            </a:r>
            <a:b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</a:b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egoe UI" pitchFamily="34" charset="0"/>
                <a:cs typeface="Segoe UI" pitchFamily="34" charset="0"/>
              </a:rPr>
              <a:t>A, B, C, D, E, F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Other Base System to Decimal Number Base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latin typeface="+mj-lt"/>
              </a:rPr>
              <a:t>To convert  </a:t>
            </a:r>
            <a:r>
              <a:rPr lang="en-US" sz="2200" b="1" dirty="0" smtClean="0">
                <a:latin typeface="+mj-lt"/>
              </a:rPr>
              <a:t>Any Other Base System</a:t>
            </a:r>
            <a:r>
              <a:rPr lang="en-US" sz="2200" dirty="0" smtClean="0">
                <a:latin typeface="+mj-lt"/>
              </a:rPr>
              <a:t> to </a:t>
            </a:r>
            <a:r>
              <a:rPr lang="en-US" sz="2200" b="1" dirty="0" smtClean="0">
                <a:latin typeface="+mj-lt"/>
              </a:rPr>
              <a:t>Decimal Number System</a:t>
            </a:r>
            <a:r>
              <a:rPr lang="en-US" sz="2200" dirty="0" smtClean="0">
                <a:latin typeface="+mj-lt"/>
              </a:rPr>
              <a:t>, you have to follow just three steps:</a:t>
            </a:r>
          </a:p>
          <a:p>
            <a:pPr>
              <a:buNone/>
            </a:pPr>
            <a:r>
              <a:rPr lang="en-US" sz="2200" dirty="0" smtClean="0">
                <a:latin typeface="+mj-lt"/>
              </a:rPr>
              <a:t/>
            </a:r>
            <a:br>
              <a:rPr lang="en-US" sz="2200" dirty="0" smtClean="0">
                <a:latin typeface="+mj-lt"/>
              </a:rPr>
            </a:br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A)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 Determine the base value of source Number System (that you want to convert), and also determine the position of digits from LSB (first digit’s position – 0, second digit’s position – 1 and so on).</a:t>
            </a:r>
          </a:p>
          <a:p>
            <a:pPr>
              <a:buNone/>
            </a:pP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/>
            </a:r>
            <a:br>
              <a:rPr lang="en-US" sz="2200" dirty="0" smtClean="0">
                <a:solidFill>
                  <a:srgbClr val="0070C0"/>
                </a:solidFill>
                <a:latin typeface="+mj-lt"/>
              </a:rPr>
            </a:br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B)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 Multiply each digit with its corresponding multiplication of position value and Base of Source Number System’s Base.</a:t>
            </a:r>
          </a:p>
          <a:p>
            <a:pPr>
              <a:buNone/>
            </a:pP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/>
            </a:r>
            <a:br>
              <a:rPr lang="en-US" sz="2200" dirty="0" smtClean="0">
                <a:solidFill>
                  <a:srgbClr val="0070C0"/>
                </a:solidFill>
                <a:latin typeface="+mj-lt"/>
              </a:rPr>
            </a:br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C)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 Add the resulted value in step-B.</a:t>
            </a:r>
            <a:endParaRPr lang="en-US" sz="2200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sz="3200" dirty="0" smtClean="0"/>
              <a:t>Conversion of Binary to decimal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(11001010)</a:t>
            </a:r>
            <a:r>
              <a:rPr lang="en-US" baseline="-25000" dirty="0" smtClean="0"/>
              <a:t>2</a:t>
            </a:r>
            <a:r>
              <a:rPr lang="en-US" dirty="0" smtClean="0"/>
              <a:t> = 1x2+1x2+0x2+0x2+1x2+0x2+1x2+0x2</a:t>
            </a:r>
          </a:p>
          <a:p>
            <a:pPr>
              <a:buNone/>
            </a:pPr>
            <a:r>
              <a:rPr lang="en-US" dirty="0" smtClean="0"/>
              <a:t>		        =	1x2</a:t>
            </a:r>
            <a:r>
              <a:rPr lang="en-US" baseline="30000" dirty="0" smtClean="0"/>
              <a:t>7</a:t>
            </a:r>
            <a:r>
              <a:rPr lang="en-US" dirty="0" smtClean="0"/>
              <a:t>+1x2</a:t>
            </a:r>
            <a:r>
              <a:rPr lang="en-US" baseline="30000" dirty="0" smtClean="0"/>
              <a:t>6</a:t>
            </a:r>
            <a:r>
              <a:rPr lang="en-US" dirty="0" smtClean="0"/>
              <a:t>+0x2</a:t>
            </a:r>
            <a:r>
              <a:rPr lang="en-US" baseline="30000" dirty="0" smtClean="0"/>
              <a:t>5</a:t>
            </a:r>
            <a:r>
              <a:rPr lang="en-US" dirty="0" smtClean="0"/>
              <a:t>+0x2</a:t>
            </a:r>
            <a:r>
              <a:rPr lang="en-US" baseline="30000" dirty="0" smtClean="0"/>
              <a:t>4</a:t>
            </a:r>
            <a:r>
              <a:rPr lang="en-US" dirty="0" smtClean="0"/>
              <a:t>+1x2</a:t>
            </a:r>
            <a:r>
              <a:rPr lang="en-US" baseline="30000" dirty="0" smtClean="0"/>
              <a:t>3</a:t>
            </a:r>
            <a:r>
              <a:rPr lang="en-US" dirty="0" smtClean="0"/>
              <a:t>+0x2</a:t>
            </a:r>
            <a:r>
              <a:rPr lang="en-US" baseline="30000" dirty="0" smtClean="0"/>
              <a:t>2</a:t>
            </a:r>
            <a:r>
              <a:rPr lang="en-US" dirty="0" smtClean="0"/>
              <a:t>+1x2</a:t>
            </a:r>
            <a:r>
              <a:rPr lang="en-US" baseline="30000" dirty="0" smtClean="0"/>
              <a:t>1</a:t>
            </a:r>
            <a:r>
              <a:rPr lang="en-US" dirty="0" smtClean="0"/>
              <a:t>+0x2</a:t>
            </a:r>
            <a:r>
              <a:rPr lang="en-US" baseline="30000" dirty="0" smtClean="0"/>
              <a:t>0</a:t>
            </a:r>
            <a:r>
              <a:rPr lang="en-US" dirty="0" smtClean="0"/>
              <a:t> = 	        = 128+64+0+0+8+0+2+0 = (202)</a:t>
            </a:r>
            <a:r>
              <a:rPr lang="en-US" baseline="-25000" dirty="0" smtClean="0"/>
              <a:t>10</a:t>
            </a:r>
          </a:p>
          <a:p>
            <a:pPr>
              <a:buNone/>
            </a:pPr>
            <a:r>
              <a:rPr lang="en-US" sz="2200" dirty="0" smtClean="0">
                <a:latin typeface="+mj-lt"/>
              </a:rPr>
              <a:t>     Example : Convert binary number 1010.1011 into decimal number. Since there is a binary point here with fractional part. So,</a:t>
            </a:r>
            <a:endParaRPr lang="en-US" sz="2200" dirty="0">
              <a:latin typeface="+mj-lt"/>
            </a:endParaRPr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505200"/>
            <a:ext cx="4126566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5410200"/>
            <a:ext cx="4800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Octal to decimal conversion</a:t>
            </a:r>
            <a:endParaRPr lang="en-US" dirty="0"/>
          </a:p>
        </p:txBody>
      </p:sp>
      <p:pic>
        <p:nvPicPr>
          <p:cNvPr id="4301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799" y="2362200"/>
            <a:ext cx="7631303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Decimal to hexadecimal 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					=512+208+5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</a:t>
            </a:r>
            <a:r>
              <a:rPr lang="en-US" b="1" dirty="0" smtClean="0"/>
              <a:t>=725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Decimal Number  is: </a:t>
            </a:r>
            <a:r>
              <a:rPr lang="en-US" b="1" dirty="0" smtClean="0"/>
              <a:t>(725)</a:t>
            </a:r>
            <a:r>
              <a:rPr lang="en-US" b="1" baseline="-25000" dirty="0" smtClean="0"/>
              <a:t>10</a:t>
            </a:r>
            <a:endParaRPr lang="en-US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733800"/>
            <a:ext cx="4267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Binary Number System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334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Each binary digit is also called a </a:t>
            </a:r>
            <a:r>
              <a:rPr lang="en-US" sz="2400" b="1" dirty="0" smtClean="0">
                <a:solidFill>
                  <a:srgbClr val="0070C0"/>
                </a:solidFill>
              </a:rPr>
              <a:t>bit</a:t>
            </a:r>
            <a:r>
              <a:rPr lang="en-US" sz="2400" dirty="0" smtClean="0">
                <a:solidFill>
                  <a:srgbClr val="0070C0"/>
                </a:solidFill>
              </a:rPr>
              <a:t>. Binary number system is also positional value system, where each digit has a value expressed in powers of 2, as displayed here.</a:t>
            </a:r>
            <a:endParaRPr lang="en-US" sz="2400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600200" y="2971800"/>
          <a:ext cx="6096000" cy="53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0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85800" y="3810000"/>
            <a:ext cx="7848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In </a:t>
            </a:r>
            <a:r>
              <a:rPr lang="en-US" sz="2400" dirty="0"/>
              <a:t>any binary number, the rightmost digit is called </a:t>
            </a:r>
            <a:r>
              <a:rPr lang="en-US" sz="2400" b="1" dirty="0"/>
              <a:t>least significant bit (LSB)</a:t>
            </a:r>
            <a:r>
              <a:rPr lang="en-US" sz="2400" dirty="0"/>
              <a:t> and leftmost digit is called </a:t>
            </a:r>
            <a:r>
              <a:rPr lang="en-US" sz="2400" b="1" dirty="0"/>
              <a:t>most significant bit (MSB)</a:t>
            </a:r>
            <a:r>
              <a:rPr lang="en-US" sz="2400" dirty="0"/>
              <a:t>.</a:t>
            </a:r>
          </a:p>
        </p:txBody>
      </p:sp>
      <p:pic>
        <p:nvPicPr>
          <p:cNvPr id="6" name="Picture 5" descr="MS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600" y="5105400"/>
            <a:ext cx="3343742" cy="120984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octal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sz="3200" dirty="0" smtClean="0"/>
              <a:t>Octal numbers are made of octal digits: (0,1,2,3,4,5,6,7)</a:t>
            </a:r>
          </a:p>
          <a:p>
            <a:pPr marL="457200" indent="-457200"/>
            <a:r>
              <a:rPr lang="en-US" sz="3200" dirty="0" smtClean="0"/>
              <a:t>How many items does an octal number represent?</a:t>
            </a:r>
          </a:p>
          <a:p>
            <a:pPr marL="838200" lvl="1" indent="-342900">
              <a:buNone/>
            </a:pPr>
            <a:r>
              <a:rPr lang="en-US" dirty="0" smtClean="0">
                <a:solidFill>
                  <a:srgbClr val="C00000"/>
                </a:solidFill>
              </a:rPr>
              <a:t>	(4536)</a:t>
            </a:r>
            <a:r>
              <a:rPr lang="en-US" baseline="-25000" dirty="0" smtClean="0">
                <a:solidFill>
                  <a:srgbClr val="C00000"/>
                </a:solidFill>
              </a:rPr>
              <a:t>8</a:t>
            </a:r>
            <a:r>
              <a:rPr lang="en-US" dirty="0" smtClean="0">
                <a:solidFill>
                  <a:srgbClr val="C00000"/>
                </a:solidFill>
              </a:rPr>
              <a:t> = 4x8</a:t>
            </a:r>
            <a:r>
              <a:rPr lang="en-US" baseline="30000" dirty="0" smtClean="0">
                <a:solidFill>
                  <a:srgbClr val="C00000"/>
                </a:solidFill>
              </a:rPr>
              <a:t>3</a:t>
            </a:r>
            <a:r>
              <a:rPr lang="en-US" dirty="0" smtClean="0">
                <a:solidFill>
                  <a:srgbClr val="C00000"/>
                </a:solidFill>
              </a:rPr>
              <a:t> + 5x8</a:t>
            </a:r>
            <a:r>
              <a:rPr lang="en-US" baseline="30000" dirty="0" smtClean="0">
                <a:solidFill>
                  <a:srgbClr val="C00000"/>
                </a:solidFill>
              </a:rPr>
              <a:t>2 + </a:t>
            </a:r>
            <a:r>
              <a:rPr lang="en-US" dirty="0" smtClean="0">
                <a:solidFill>
                  <a:srgbClr val="C00000"/>
                </a:solidFill>
              </a:rPr>
              <a:t>3x8</a:t>
            </a:r>
            <a:r>
              <a:rPr lang="en-US" baseline="30000" dirty="0" smtClean="0">
                <a:solidFill>
                  <a:srgbClr val="C00000"/>
                </a:solidFill>
              </a:rPr>
              <a:t>1 + </a:t>
            </a:r>
            <a:r>
              <a:rPr lang="en-US" dirty="0" smtClean="0">
                <a:solidFill>
                  <a:srgbClr val="C00000"/>
                </a:solidFill>
              </a:rPr>
              <a:t>6x8</a:t>
            </a:r>
            <a:r>
              <a:rPr lang="en-US" baseline="30000" dirty="0" smtClean="0">
                <a:solidFill>
                  <a:srgbClr val="C00000"/>
                </a:solidFill>
              </a:rPr>
              <a:t>0 </a:t>
            </a:r>
            <a:r>
              <a:rPr lang="en-US" dirty="0" smtClean="0">
                <a:solidFill>
                  <a:srgbClr val="C00000"/>
                </a:solidFill>
              </a:rPr>
              <a:t>= (1362)</a:t>
            </a:r>
            <a:r>
              <a:rPr lang="en-US" baseline="-25000" dirty="0" smtClean="0">
                <a:solidFill>
                  <a:srgbClr val="C00000"/>
                </a:solidFill>
              </a:rPr>
              <a:t>10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</a:p>
          <a:p>
            <a:pPr marL="457200" indent="-457200"/>
            <a:r>
              <a:rPr lang="en-US" sz="3200" dirty="0" smtClean="0"/>
              <a:t>What about fractions?</a:t>
            </a:r>
          </a:p>
          <a:p>
            <a:pPr marL="838200" lvl="1" indent="-342900">
              <a:buNone/>
            </a:pPr>
            <a:r>
              <a:rPr lang="en-US" dirty="0" smtClean="0">
                <a:solidFill>
                  <a:srgbClr val="C00000"/>
                </a:solidFill>
              </a:rPr>
              <a:t>	(465.27)</a:t>
            </a:r>
            <a:r>
              <a:rPr lang="en-US" baseline="-25000" dirty="0" smtClean="0">
                <a:solidFill>
                  <a:srgbClr val="C00000"/>
                </a:solidFill>
              </a:rPr>
              <a:t>8</a:t>
            </a:r>
            <a:r>
              <a:rPr lang="en-US" dirty="0" smtClean="0">
                <a:solidFill>
                  <a:srgbClr val="C00000"/>
                </a:solidFill>
              </a:rPr>
              <a:t> = 4x8</a:t>
            </a:r>
            <a:r>
              <a:rPr lang="en-US" baseline="30000" dirty="0" smtClean="0">
                <a:solidFill>
                  <a:srgbClr val="C00000"/>
                </a:solidFill>
              </a:rPr>
              <a:t>2 + </a:t>
            </a:r>
            <a:r>
              <a:rPr lang="en-US" dirty="0" smtClean="0">
                <a:solidFill>
                  <a:srgbClr val="C00000"/>
                </a:solidFill>
              </a:rPr>
              <a:t>6x8</a:t>
            </a:r>
            <a:r>
              <a:rPr lang="en-US" baseline="30000" dirty="0" smtClean="0">
                <a:solidFill>
                  <a:srgbClr val="C00000"/>
                </a:solidFill>
              </a:rPr>
              <a:t>1 + </a:t>
            </a:r>
            <a:r>
              <a:rPr lang="en-US" dirty="0" smtClean="0">
                <a:solidFill>
                  <a:srgbClr val="C00000"/>
                </a:solidFill>
              </a:rPr>
              <a:t>5x8</a:t>
            </a:r>
            <a:r>
              <a:rPr lang="en-US" baseline="30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 + 2x8</a:t>
            </a:r>
            <a:r>
              <a:rPr lang="en-US" baseline="30000" dirty="0" smtClean="0">
                <a:solidFill>
                  <a:srgbClr val="C00000"/>
                </a:solidFill>
              </a:rPr>
              <a:t>-1 + </a:t>
            </a:r>
            <a:r>
              <a:rPr lang="en-US" dirty="0" smtClean="0">
                <a:solidFill>
                  <a:srgbClr val="C00000"/>
                </a:solidFill>
              </a:rPr>
              <a:t>7x8</a:t>
            </a:r>
            <a:r>
              <a:rPr lang="en-US" baseline="30000" dirty="0" smtClean="0">
                <a:solidFill>
                  <a:srgbClr val="C00000"/>
                </a:solidFill>
              </a:rPr>
              <a:t>-2</a:t>
            </a:r>
          </a:p>
          <a:p>
            <a:pPr marL="457200" indent="-457200"/>
            <a:r>
              <a:rPr lang="en-US" sz="3200" dirty="0" smtClean="0"/>
              <a:t>Octal numbers don’t use digits 8 or 9 </a:t>
            </a:r>
            <a:endParaRPr lang="en-US" sz="3200" baseline="-25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Data representation refers to the manner in which data is stored in the computer.</a:t>
            </a:r>
          </a:p>
          <a:p>
            <a:r>
              <a:rPr lang="en-US" sz="22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There are several different formats for data storage.</a:t>
            </a:r>
          </a:p>
          <a:p>
            <a:r>
              <a:rPr lang="en-US" sz="2200" dirty="0" smtClean="0">
                <a:solidFill>
                  <a:srgbClr val="002060"/>
                </a:solidFill>
                <a:latin typeface="+mj-lt"/>
                <a:cs typeface="Calibri" pitchFamily="34" charset="0"/>
              </a:rPr>
              <a:t>It is important to solve computer problem solver to understand the basic format.</a:t>
            </a:r>
          </a:p>
          <a:p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Binary information in digital computers is stored in memory or processor registers. Registers contain either data or control information. Control information Is a bit or a group of bits used to specify the sequence of command signals needed for manipulation of the data in other registers. </a:t>
            </a:r>
            <a:endParaRPr lang="en-US" sz="2200" dirty="0">
              <a:solidFill>
                <a:srgbClr val="002060"/>
              </a:solidFill>
              <a:latin typeface="+mj-lt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Hexadecimal Number System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334000"/>
          </a:xfrm>
        </p:spPr>
        <p:txBody>
          <a:bodyPr/>
          <a:lstStyle/>
          <a:p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Hexadecimal num system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 has 16 symbols – 0 to 9 and A to F where A is equal to 10, B is equal to 11 and so on till F.</a:t>
            </a:r>
          </a:p>
          <a:p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 Hexadecimal number system is also a positional value system with where each digit has its value expressed in powers of 16, as shown  </a:t>
            </a:r>
          </a:p>
          <a:p>
            <a:endParaRPr lang="en-US" sz="2200" dirty="0" smtClean="0">
              <a:latin typeface="+mj-lt"/>
            </a:endParaRPr>
          </a:p>
          <a:p>
            <a:pPr>
              <a:buNone/>
            </a:pPr>
            <a:endParaRPr lang="en-US" sz="2200" dirty="0" smtClean="0">
              <a:latin typeface="+mj-lt"/>
            </a:endParaRPr>
          </a:p>
          <a:p>
            <a:pPr>
              <a:buNone/>
            </a:pPr>
            <a:endParaRPr lang="en-US" sz="2200" dirty="0" smtClean="0">
              <a:latin typeface="+mj-lt"/>
            </a:endParaRPr>
          </a:p>
          <a:p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Decimal equivalent of any hexadecimal number is sum of product of each digit with its positional value.</a:t>
            </a:r>
          </a:p>
          <a:p>
            <a:pPr>
              <a:buNone/>
            </a:pPr>
            <a:r>
              <a:rPr lang="en-US" sz="2200" dirty="0" smtClean="0">
                <a:latin typeface="+mj-lt"/>
              </a:rPr>
              <a:t>		</a:t>
            </a: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27FB</a:t>
            </a:r>
            <a:r>
              <a:rPr lang="en-US" sz="2200" baseline="-25000" dirty="0" smtClean="0">
                <a:solidFill>
                  <a:srgbClr val="C00000"/>
                </a:solidFill>
                <a:latin typeface="+mj-lt"/>
              </a:rPr>
              <a:t>16</a:t>
            </a: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 = 2×16</a:t>
            </a:r>
            <a:r>
              <a:rPr lang="en-US" sz="2200" baseline="30000" dirty="0" smtClean="0">
                <a:solidFill>
                  <a:srgbClr val="C00000"/>
                </a:solidFill>
                <a:latin typeface="+mj-lt"/>
              </a:rPr>
              <a:t>3</a:t>
            </a: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 + 7×16</a:t>
            </a:r>
            <a:r>
              <a:rPr lang="en-US" sz="2200" baseline="30000" dirty="0" smtClean="0">
                <a:solidFill>
                  <a:srgbClr val="C00000"/>
                </a:solidFill>
                <a:latin typeface="+mj-lt"/>
              </a:rPr>
              <a:t>2</a:t>
            </a: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 + 15×16</a:t>
            </a:r>
            <a:r>
              <a:rPr lang="en-US" sz="2200" baseline="30000" dirty="0" smtClean="0">
                <a:solidFill>
                  <a:srgbClr val="C00000"/>
                </a:solidFill>
                <a:latin typeface="+mj-lt"/>
              </a:rPr>
              <a:t>1</a:t>
            </a: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 + 10×16</a:t>
            </a:r>
            <a:r>
              <a:rPr lang="en-US" sz="2200" baseline="30000" dirty="0" smtClean="0">
                <a:solidFill>
                  <a:srgbClr val="C00000"/>
                </a:solidFill>
                <a:latin typeface="+mj-lt"/>
              </a:rPr>
              <a:t>0</a:t>
            </a:r>
            <a:endParaRPr lang="en-US" sz="2200" dirty="0" smtClean="0">
              <a:solidFill>
                <a:srgbClr val="C00000"/>
              </a:solidFill>
              <a:latin typeface="+mj-lt"/>
            </a:endParaRPr>
          </a:p>
          <a:p>
            <a:pPr>
              <a:buNone/>
            </a:pP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		 8192 + 1792 + 240 +10</a:t>
            </a:r>
          </a:p>
          <a:p>
            <a:pPr>
              <a:buNone/>
            </a:pP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		 10234</a:t>
            </a:r>
            <a:r>
              <a:rPr lang="en-US" sz="2200" baseline="-25000" dirty="0" smtClean="0">
                <a:solidFill>
                  <a:srgbClr val="C00000"/>
                </a:solidFill>
                <a:latin typeface="+mj-lt"/>
              </a:rPr>
              <a:t>10</a:t>
            </a:r>
          </a:p>
          <a:p>
            <a:pPr>
              <a:buNone/>
            </a:pPr>
            <a:endParaRPr lang="en-US" sz="2200" dirty="0" smtClean="0">
              <a:solidFill>
                <a:srgbClr val="C00000"/>
              </a:solidFill>
              <a:latin typeface="+mj-lt"/>
            </a:endParaRPr>
          </a:p>
          <a:p>
            <a:endParaRPr lang="en-US" dirty="0"/>
          </a:p>
        </p:txBody>
      </p:sp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590800"/>
            <a:ext cx="6462986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Fixed point numbers and floating point numbers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To store real no  in modern computer  we have follow two approaches:</a:t>
            </a:r>
          </a:p>
          <a:p>
            <a:pPr>
              <a:buNone/>
            </a:pPr>
            <a:endParaRPr lang="en-US" sz="2200" dirty="0" smtClean="0">
              <a:solidFill>
                <a:schemeClr val="accent1">
                  <a:lumMod val="75000"/>
                </a:schemeClr>
              </a:solidFill>
              <a:latin typeface="+mj-lt"/>
            </a:endParaRPr>
          </a:p>
          <a:p>
            <a:pPr lvl="1"/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The fixed point numbers in binary used a signed bit a positive number has signed bit 0 and a negative number  has a signed number 1. </a:t>
            </a:r>
          </a:p>
          <a:p>
            <a:pPr lvl="1"/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In fixed point </a:t>
            </a:r>
            <a:r>
              <a:rPr lang="en-US" sz="2200" dirty="0" err="1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repre</a:t>
            </a:r>
            <a:r>
              <a:rPr lang="en-US" sz="2200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its has some issue that’s why we working only floating point number.</a:t>
            </a:r>
            <a:endParaRPr lang="en-US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2857500" y="49911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105400" y="50292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1752600" y="4495800"/>
            <a:ext cx="4648200" cy="1524000"/>
            <a:chOff x="1676400" y="3505200"/>
            <a:chExt cx="5715000" cy="2362200"/>
          </a:xfrm>
        </p:grpSpPr>
        <p:grpSp>
          <p:nvGrpSpPr>
            <p:cNvPr id="13" name="Group 12"/>
            <p:cNvGrpSpPr/>
            <p:nvPr/>
          </p:nvGrpSpPr>
          <p:grpSpPr>
            <a:xfrm>
              <a:off x="1676400" y="3505200"/>
              <a:ext cx="5715000" cy="2362200"/>
              <a:chOff x="1447800" y="4114800"/>
              <a:chExt cx="5715000" cy="2362200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2971800" y="4114800"/>
                <a:ext cx="2362200" cy="1143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4800600" y="5257800"/>
                <a:ext cx="2362200" cy="1143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Floating point</a:t>
                </a:r>
                <a:endParaRPr lang="en-US" dirty="0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1447800" y="5334000"/>
                <a:ext cx="2362200" cy="1143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Fixed point</a:t>
                </a:r>
                <a:endParaRPr lang="en-US" dirty="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3737548" y="3623310"/>
              <a:ext cx="1447800" cy="10018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Real numbers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>
                <a:latin typeface="+mj-lt"/>
              </a:rPr>
              <a:t>Complements are used in digital computers in order to simply the subtraction operation and for the logical manipulations. </a:t>
            </a:r>
          </a:p>
          <a:p>
            <a:r>
              <a:rPr lang="en-US" sz="2200" dirty="0" smtClean="0">
                <a:latin typeface="+mj-lt"/>
              </a:rPr>
              <a:t>For the Binary number (base-2) system, there are two types of complements: 1’s complement and 2’s complement. </a:t>
            </a:r>
          </a:p>
          <a:p>
            <a:pPr>
              <a:buNone/>
            </a:pPr>
            <a:r>
              <a:rPr lang="en-US" sz="2200" b="1" dirty="0" smtClean="0">
                <a:latin typeface="+mj-lt"/>
              </a:rPr>
              <a:t>	</a:t>
            </a:r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1’s Complement of a Binary Number</a:t>
            </a:r>
          </a:p>
          <a:p>
            <a:pPr fontAlgn="base">
              <a:buNone/>
            </a:pPr>
            <a:r>
              <a:rPr lang="en-US" sz="2200" dirty="0" smtClean="0">
                <a:latin typeface="+mj-lt"/>
              </a:rPr>
              <a:t>	 </a:t>
            </a:r>
            <a:r>
              <a:rPr lang="en-US" sz="2200" b="1" dirty="0" smtClean="0">
                <a:latin typeface="+mj-lt"/>
              </a:rPr>
              <a:t>1’s complement </a:t>
            </a:r>
            <a:r>
              <a:rPr lang="en-US" sz="2200" dirty="0" smtClean="0">
                <a:latin typeface="+mj-lt"/>
              </a:rPr>
              <a:t>of a binary number is another binary number obtained by toggling all bits in it, i.e., transforming the 0 bit to 1 and the 1 bit to 0.</a:t>
            </a:r>
          </a:p>
          <a:p>
            <a:pPr fontAlgn="base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Examples:</a:t>
            </a:r>
            <a:r>
              <a:rPr lang="en-US" sz="2400" dirty="0" smtClean="0"/>
              <a:t>   </a:t>
            </a:r>
            <a:r>
              <a:rPr lang="en-US" sz="2400" dirty="0" smtClean="0">
                <a:solidFill>
                  <a:srgbClr val="C00000"/>
                </a:solidFill>
              </a:rPr>
              <a:t>1's complement of "0111" is "1000" </a:t>
            </a:r>
          </a:p>
          <a:p>
            <a:pPr fontAlgn="base"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	                      1‘ s complement of "1100" is "0011"</a:t>
            </a:r>
            <a:endParaRPr lang="en-US" sz="2200" dirty="0" smtClean="0">
              <a:solidFill>
                <a:srgbClr val="C00000"/>
              </a:solidFill>
              <a:latin typeface="+mj-lt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389120"/>
          </a:xfrm>
        </p:spPr>
        <p:txBody>
          <a:bodyPr/>
          <a:lstStyle/>
          <a:p>
            <a:pPr fontAlgn="base"/>
            <a:r>
              <a:rPr lang="en-US" b="1" dirty="0" smtClean="0">
                <a:solidFill>
                  <a:srgbClr val="0070C0"/>
                </a:solidFill>
              </a:rPr>
              <a:t>2’s complement </a:t>
            </a:r>
            <a:r>
              <a:rPr lang="en-US" dirty="0" smtClean="0">
                <a:solidFill>
                  <a:srgbClr val="0070C0"/>
                </a:solidFill>
              </a:rPr>
              <a:t>of a binary number is 1 added to the 1’s complement of the binary number.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Examples: 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smtClean="0">
                <a:solidFill>
                  <a:srgbClr val="C00000"/>
                </a:solidFill>
              </a:rPr>
              <a:t>2's complement of "0111" is "1001“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				 2's complement of "1100" is "0100"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Arithmetic operation on binary numbers</a:t>
            </a:r>
            <a:endParaRPr lang="en-US" sz="3200" dirty="0"/>
          </a:p>
        </p:txBody>
      </p:sp>
      <p:pic>
        <p:nvPicPr>
          <p:cNvPr id="450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2684975"/>
            <a:ext cx="5257800" cy="2848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latin typeface="+mj-lt"/>
              </a:rPr>
              <a:t>here are four steps in </a:t>
            </a:r>
            <a:r>
              <a:rPr lang="en-US" sz="2200" dirty="0" smtClean="0">
                <a:solidFill>
                  <a:schemeClr val="accent4">
                    <a:lumMod val="50000"/>
                  </a:schemeClr>
                </a:solidFill>
                <a:latin typeface="+mj-lt"/>
              </a:rPr>
              <a:t>binary addition</a:t>
            </a:r>
            <a:r>
              <a:rPr lang="en-US" sz="2200" dirty="0" smtClean="0">
                <a:latin typeface="+mj-lt"/>
              </a:rPr>
              <a:t>, they are written below</a:t>
            </a:r>
          </a:p>
          <a:p>
            <a:pPr lvl="1">
              <a:buNone/>
            </a:pPr>
            <a:r>
              <a:rPr lang="en-US" sz="2000" dirty="0" smtClean="0">
                <a:latin typeface="+mj-lt"/>
              </a:rPr>
              <a:t>	</a:t>
            </a:r>
            <a:r>
              <a:rPr lang="en-US" sz="2000" dirty="0" smtClean="0">
                <a:solidFill>
                  <a:srgbClr val="C00000"/>
                </a:solidFill>
                <a:latin typeface="+mj-lt"/>
              </a:rPr>
              <a:t>0 + 0 = 0</a:t>
            </a:r>
          </a:p>
          <a:p>
            <a:pPr>
              <a:buNone/>
            </a:pP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	      0 + 1 = 1</a:t>
            </a:r>
          </a:p>
          <a:p>
            <a:pPr>
              <a:buNone/>
            </a:pP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	      1 + 0 = 1</a:t>
            </a:r>
          </a:p>
          <a:p>
            <a:pPr>
              <a:buNone/>
            </a:pPr>
            <a:r>
              <a:rPr lang="en-US" sz="2200" dirty="0" smtClean="0">
                <a:solidFill>
                  <a:srgbClr val="C00000"/>
                </a:solidFill>
                <a:latin typeface="+mj-lt"/>
              </a:rPr>
              <a:t>           1 + 1 = 0 </a:t>
            </a:r>
            <a:r>
              <a:rPr lang="en-US" sz="2200" dirty="0" smtClean="0">
                <a:latin typeface="+mj-lt"/>
              </a:rPr>
              <a:t>(carry 1 to the next significant bit)</a:t>
            </a:r>
          </a:p>
          <a:p>
            <a:r>
              <a:rPr lang="en-US" sz="2200" dirty="0" smtClean="0">
                <a:latin typeface="+mj-lt"/>
              </a:rPr>
              <a:t>An example will help us to understand the addition process. Let us take two binary numbers 10001001 and 10010101.</a:t>
            </a:r>
          </a:p>
          <a:p>
            <a:pPr>
              <a:buNone/>
            </a:pPr>
            <a:endParaRPr lang="en-US" sz="2200" dirty="0">
              <a:latin typeface="+mj-lt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4800600"/>
            <a:ext cx="1905000" cy="1709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Binary Subtraction</a:t>
            </a:r>
            <a:br>
              <a:rPr lang="en-US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0 – 0 = 0</a:t>
            </a:r>
          </a:p>
          <a:p>
            <a:pPr>
              <a:buNone/>
            </a:pPr>
            <a:r>
              <a:rPr lang="en-US" dirty="0" smtClean="0"/>
              <a:t>	0 – 1 = 1,     borrow 1 from the next more significant bit</a:t>
            </a:r>
          </a:p>
          <a:p>
            <a:pPr>
              <a:buNone/>
            </a:pPr>
            <a:r>
              <a:rPr lang="en-US" dirty="0" smtClean="0"/>
              <a:t>	1 – 0 = 1</a:t>
            </a:r>
          </a:p>
          <a:p>
            <a:pPr>
              <a:buNone/>
            </a:pPr>
            <a:r>
              <a:rPr lang="en-US" dirty="0" smtClean="0"/>
              <a:t>	1 – 1 = 0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3810000"/>
            <a:ext cx="2667000" cy="2052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Binary Multiplication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en-US" dirty="0" smtClean="0"/>
              <a:t>0×0=0</a:t>
            </a:r>
          </a:p>
          <a:p>
            <a:pPr lvl="1">
              <a:buNone/>
            </a:pPr>
            <a:r>
              <a:rPr lang="en-US" dirty="0" smtClean="0"/>
              <a:t>1×0=0</a:t>
            </a:r>
          </a:p>
          <a:p>
            <a:pPr lvl="1">
              <a:buNone/>
            </a:pPr>
            <a:r>
              <a:rPr lang="en-US" dirty="0" smtClean="0"/>
              <a:t>0×1=0</a:t>
            </a:r>
          </a:p>
          <a:p>
            <a:pPr lvl="1">
              <a:buNone/>
            </a:pPr>
            <a:r>
              <a:rPr lang="en-US" dirty="0" smtClean="0"/>
              <a:t>1×1=1 (there is no carry or borrow for this)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4191000"/>
            <a:ext cx="1905000" cy="2131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/>
              <a:t>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Computer programs or application may use </a:t>
            </a:r>
            <a:r>
              <a:rPr lang="en-US" sz="2200" i="1" dirty="0" smtClean="0">
                <a:solidFill>
                  <a:srgbClr val="002060"/>
                </a:solidFill>
                <a:latin typeface="+mj-lt"/>
              </a:rPr>
              <a:t>different types of data</a:t>
            </a:r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 based on the problem or requirement.</a:t>
            </a:r>
          </a:p>
          <a:p>
            <a:pPr fontAlgn="base"/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different types of data that computer uses:</a:t>
            </a:r>
          </a:p>
          <a:p>
            <a:pPr lvl="1" fontAlgn="base"/>
            <a:r>
              <a:rPr lang="en-US" sz="2200" b="1" dirty="0" smtClean="0">
                <a:solidFill>
                  <a:srgbClr val="002060"/>
                </a:solidFill>
                <a:latin typeface="+mj-lt"/>
              </a:rPr>
              <a:t>Numeric data</a:t>
            </a:r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 – Integer and Real numbers</a:t>
            </a:r>
          </a:p>
          <a:p>
            <a:pPr lvl="1" fontAlgn="base"/>
            <a:r>
              <a:rPr lang="en-US" sz="2200" b="1" dirty="0" smtClean="0">
                <a:solidFill>
                  <a:srgbClr val="002060"/>
                </a:solidFill>
                <a:latin typeface="+mj-lt"/>
              </a:rPr>
              <a:t>Non-numeric data</a:t>
            </a:r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 – Character data, address data, logical data.</a:t>
            </a:r>
          </a:p>
          <a:p>
            <a:pPr fontAlgn="base"/>
            <a:r>
              <a:rPr lang="en-US" sz="2200" b="1" u="sng" dirty="0" smtClean="0">
                <a:solidFill>
                  <a:srgbClr val="002060"/>
                </a:solidFill>
                <a:latin typeface="+mj-lt"/>
              </a:rPr>
              <a:t>Numeric data</a:t>
            </a:r>
            <a:endParaRPr lang="en-US" sz="2200" b="1" dirty="0" smtClean="0">
              <a:solidFill>
                <a:srgbClr val="002060"/>
              </a:solidFill>
              <a:latin typeface="+mj-lt"/>
            </a:endParaRPr>
          </a:p>
          <a:p>
            <a:pPr lvl="1" fontAlgn="base"/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It can be of the following two types:</a:t>
            </a:r>
          </a:p>
          <a:p>
            <a:pPr lvl="2" fontAlgn="base"/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Integers</a:t>
            </a:r>
          </a:p>
          <a:p>
            <a:pPr lvl="2" fontAlgn="base"/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Real Numbers</a:t>
            </a:r>
          </a:p>
          <a:p>
            <a:pPr fontAlgn="base">
              <a:buNone/>
            </a:pPr>
            <a:r>
              <a:rPr lang="en-US" sz="2200" i="1" dirty="0" smtClean="0">
                <a:solidFill>
                  <a:srgbClr val="002060"/>
                </a:solidFill>
                <a:latin typeface="+mj-lt"/>
              </a:rPr>
              <a:t>   </a:t>
            </a:r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Real numbers can be represented as:</a:t>
            </a:r>
          </a:p>
          <a:p>
            <a:pPr lvl="1" fontAlgn="base"/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Fixed point representation</a:t>
            </a:r>
          </a:p>
          <a:p>
            <a:pPr lvl="1" fontAlgn="base"/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Floating point representation</a:t>
            </a:r>
          </a:p>
          <a:p>
            <a:pPr lvl="2" fontAlgn="base">
              <a:buNone/>
            </a:pPr>
            <a:endParaRPr lang="en-US" sz="2200" dirty="0" smtClean="0">
              <a:latin typeface="+mj-lt"/>
            </a:endParaRPr>
          </a:p>
          <a:p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389120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b="1" u="sng" dirty="0" smtClean="0">
                <a:solidFill>
                  <a:srgbClr val="00B050"/>
                </a:solidFill>
              </a:rPr>
              <a:t>Character  data</a:t>
            </a:r>
            <a:endParaRPr lang="en-US" dirty="0" smtClean="0">
              <a:solidFill>
                <a:srgbClr val="00B050"/>
              </a:solidFill>
            </a:endParaRPr>
          </a:p>
          <a:p>
            <a:pPr fontAlgn="base"/>
            <a:r>
              <a:rPr lang="en-US" sz="2200" dirty="0" smtClean="0">
                <a:latin typeface="+mj-lt"/>
              </a:rPr>
              <a:t>A sequence of character is called </a:t>
            </a:r>
            <a:r>
              <a:rPr lang="en-US" sz="2200" i="1" dirty="0" smtClean="0">
                <a:latin typeface="+mj-lt"/>
              </a:rPr>
              <a:t>character data</a:t>
            </a:r>
            <a:r>
              <a:rPr lang="en-US" sz="2200" dirty="0" smtClean="0">
                <a:latin typeface="+mj-lt"/>
              </a:rPr>
              <a:t>.</a:t>
            </a:r>
          </a:p>
          <a:p>
            <a:pPr fontAlgn="base"/>
            <a:r>
              <a:rPr lang="en-US" sz="2200" dirty="0" smtClean="0">
                <a:latin typeface="+mj-lt"/>
              </a:rPr>
              <a:t>A character may be alphabetic (A-Z or a-z), numeric (0-9), special character (+, #, *,  @, etc.) or combination of all of these. A character is represented by group of bits.</a:t>
            </a:r>
          </a:p>
          <a:p>
            <a:r>
              <a:rPr lang="en-US" sz="2200" dirty="0" smtClean="0">
                <a:latin typeface="+mj-lt"/>
              </a:rPr>
              <a:t>A character is represented in standard 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ASCII format. </a:t>
            </a:r>
            <a:r>
              <a:rPr lang="en-US" sz="2200" dirty="0" smtClean="0">
                <a:latin typeface="+mj-lt"/>
              </a:rPr>
              <a:t>Another popular format is </a:t>
            </a:r>
            <a:r>
              <a:rPr lang="en-US" sz="2200" b="1" dirty="0" smtClean="0">
                <a:solidFill>
                  <a:schemeClr val="accent6">
                    <a:lumMod val="50000"/>
                  </a:schemeClr>
                </a:solidFill>
                <a:latin typeface="+mj-lt"/>
              </a:rPr>
              <a:t>EBCDIC</a:t>
            </a:r>
            <a:r>
              <a:rPr lang="en-US" sz="2200" dirty="0" smtClean="0">
                <a:latin typeface="+mj-lt"/>
              </a:rPr>
              <a:t> used in large computer systems.</a:t>
            </a:r>
          </a:p>
          <a:p>
            <a:pPr fontAlgn="base">
              <a:buNone/>
            </a:pPr>
            <a:r>
              <a:rPr lang="en-US" sz="2200" dirty="0" smtClean="0">
                <a:latin typeface="+mj-lt"/>
              </a:rPr>
              <a:t>		</a:t>
            </a:r>
            <a:r>
              <a:rPr lang="en-US" sz="2200" u="sng" dirty="0" smtClean="0">
                <a:solidFill>
                  <a:srgbClr val="0070C0"/>
                </a:solidFill>
                <a:latin typeface="+mj-lt"/>
              </a:rPr>
              <a:t>Example of character data</a:t>
            </a:r>
          </a:p>
          <a:p>
            <a:pPr fontAlgn="base">
              <a:buNone/>
            </a:pPr>
            <a:r>
              <a:rPr lang="en-US" sz="2200" dirty="0" smtClean="0">
                <a:latin typeface="+mj-lt"/>
              </a:rPr>
              <a:t>					</a:t>
            </a:r>
            <a:r>
              <a:rPr lang="en-US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Rajneesh1#</a:t>
            </a:r>
          </a:p>
          <a:p>
            <a:pPr lvl="1" fontAlgn="base">
              <a:buNone/>
            </a:pPr>
            <a:r>
              <a:rPr lang="en-US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					229/3, </a:t>
            </a:r>
            <a:r>
              <a:rPr lang="en-US" sz="22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xyZ</a:t>
            </a:r>
            <a:endParaRPr lang="en-US" sz="2200" dirty="0" smtClean="0">
              <a:solidFill>
                <a:schemeClr val="accent6">
                  <a:lumMod val="75000"/>
                </a:schemeClr>
              </a:solidFill>
              <a:latin typeface="+mj-lt"/>
            </a:endParaRPr>
          </a:p>
          <a:p>
            <a:pPr lvl="1" fontAlgn="base">
              <a:buNone/>
            </a:pPr>
            <a:r>
              <a:rPr lang="en-US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					Mission </a:t>
            </a:r>
            <a:r>
              <a:rPr lang="en-US" sz="2200" dirty="0" err="1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Milap</a:t>
            </a:r>
            <a:r>
              <a:rPr lang="en-US" sz="2200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 – X/10</a:t>
            </a:r>
          </a:p>
          <a:p>
            <a:pPr lvl="1" fontAlgn="base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248400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en-US" sz="2200" b="1" u="sng" dirty="0" smtClean="0">
                <a:solidFill>
                  <a:srgbClr val="00B050"/>
                </a:solidFill>
                <a:latin typeface="+mj-lt"/>
              </a:rPr>
              <a:t>Logical data</a:t>
            </a:r>
            <a:endParaRPr lang="en-US" sz="2200" dirty="0" smtClean="0">
              <a:solidFill>
                <a:srgbClr val="00B050"/>
              </a:solidFill>
              <a:latin typeface="+mj-lt"/>
            </a:endParaRPr>
          </a:p>
          <a:p>
            <a:pPr fontAlgn="base"/>
            <a:r>
              <a:rPr lang="en-US" sz="2200" dirty="0" smtClean="0">
                <a:latin typeface="+mj-lt"/>
              </a:rPr>
              <a:t>A logical data is used by computer systems to take logical decisions.</a:t>
            </a:r>
          </a:p>
          <a:p>
            <a:pPr fontAlgn="base"/>
            <a:r>
              <a:rPr lang="en-US" sz="2200" dirty="0" smtClean="0">
                <a:latin typeface="+mj-lt"/>
              </a:rPr>
              <a:t>logical data is denoted by either of two values true (T) or false(F).</a:t>
            </a:r>
          </a:p>
          <a:p>
            <a:pPr fontAlgn="base"/>
            <a:r>
              <a:rPr lang="en-US" sz="2200" dirty="0" smtClean="0">
                <a:latin typeface="+mj-lt"/>
              </a:rPr>
              <a:t>A logical data can also be statement consisting of numeric or character data with relational symbols (&gt;, &lt;, =, etc.).</a:t>
            </a:r>
          </a:p>
          <a:p>
            <a:pPr fontAlgn="base">
              <a:buNone/>
            </a:pPr>
            <a:r>
              <a:rPr lang="en-US" sz="2200" b="1" u="sng" dirty="0" smtClean="0">
                <a:solidFill>
                  <a:srgbClr val="00B050"/>
                </a:solidFill>
                <a:latin typeface="+mj-lt"/>
              </a:rPr>
              <a:t>Character set</a:t>
            </a:r>
            <a:endParaRPr lang="en-US" sz="2200" dirty="0" smtClean="0">
              <a:solidFill>
                <a:srgbClr val="00B050"/>
              </a:solidFill>
              <a:latin typeface="+mj-lt"/>
            </a:endParaRPr>
          </a:p>
          <a:p>
            <a:pPr fontAlgn="base"/>
            <a:r>
              <a:rPr lang="en-US" sz="2200" dirty="0" smtClean="0">
                <a:latin typeface="+mj-lt"/>
              </a:rPr>
              <a:t>Character sets can of following types in computers:</a:t>
            </a:r>
          </a:p>
          <a:p>
            <a:pPr fontAlgn="base"/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Alphabetic characters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- </a:t>
            </a:r>
            <a:r>
              <a:rPr lang="en-US" sz="2200" dirty="0" smtClean="0">
                <a:latin typeface="+mj-lt"/>
              </a:rPr>
              <a:t>It consists of alphabet characters A-Z or a-z.</a:t>
            </a:r>
          </a:p>
          <a:p>
            <a:pPr fontAlgn="base"/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Numeric characters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- </a:t>
            </a:r>
            <a:r>
              <a:rPr lang="en-US" sz="2200" dirty="0" smtClean="0">
                <a:latin typeface="+mj-lt"/>
              </a:rPr>
              <a:t>It consists of digits from 0 to 9.</a:t>
            </a:r>
          </a:p>
          <a:p>
            <a:pPr fontAlgn="base"/>
            <a:r>
              <a:rPr lang="en-US" sz="2200" b="1" dirty="0" smtClean="0">
                <a:solidFill>
                  <a:srgbClr val="0070C0"/>
                </a:solidFill>
                <a:latin typeface="+mj-lt"/>
              </a:rPr>
              <a:t>Special characters</a:t>
            </a:r>
            <a:r>
              <a:rPr lang="en-US" sz="2200" dirty="0" smtClean="0">
                <a:solidFill>
                  <a:srgbClr val="0070C0"/>
                </a:solidFill>
                <a:latin typeface="+mj-lt"/>
              </a:rPr>
              <a:t>- </a:t>
            </a:r>
            <a:r>
              <a:rPr lang="en-US" sz="2200" dirty="0" smtClean="0">
                <a:latin typeface="+mj-lt"/>
              </a:rPr>
              <a:t>Special symbols are +, *, /,  -, ., &lt;, &gt;, =, @, %, #, etc.</a:t>
            </a:r>
          </a:p>
          <a:p>
            <a:pPr fontAlgn="base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838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Digital Computer Systems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  computer that stores data in terms of digits (numbers) and proceeds in discrete steps from one state to the next.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 digital computers, even letters, words and whole texts are represented digitally. 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Digital systems consider </a:t>
            </a:r>
            <a:r>
              <a:rPr lang="en-US" sz="2400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discrete </a:t>
            </a: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amounts of data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Examples</a:t>
            </a:r>
          </a:p>
          <a:p>
            <a:pPr lvl="1">
              <a:buFont typeface="Arial" pitchFamily="34" charset="0"/>
              <a:buChar char="•"/>
            </a:pPr>
            <a:r>
              <a:rPr lang="en-US" sz="2100" dirty="0" smtClean="0">
                <a:latin typeface="Calibri" pitchFamily="34" charset="0"/>
                <a:cs typeface="Calibri" pitchFamily="34" charset="0"/>
              </a:rPr>
              <a:t>26 letters in the alphabet</a:t>
            </a:r>
          </a:p>
          <a:p>
            <a:pPr lvl="1">
              <a:buFont typeface="Arial" pitchFamily="34" charset="0"/>
              <a:buChar char="•"/>
            </a:pPr>
            <a:r>
              <a:rPr lang="en-US" sz="2100" dirty="0" smtClean="0">
                <a:latin typeface="Calibri" pitchFamily="34" charset="0"/>
                <a:cs typeface="Calibri" pitchFamily="34" charset="0"/>
              </a:rPr>
              <a:t>10 decimal digits 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Calibri" pitchFamily="34" charset="0"/>
                <a:cs typeface="Calibri" pitchFamily="34" charset="0"/>
              </a:rPr>
              <a:t>Larger quantities can be built from discrete values: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Words made of letters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Numbers made of decimal digits (e.g. 239875.32)</a:t>
            </a: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Computers operate on </a:t>
            </a:r>
            <a:r>
              <a:rPr lang="en-US" sz="2400" i="1" dirty="0" smtClean="0">
                <a:latin typeface="Calibri" pitchFamily="34" charset="0"/>
                <a:cs typeface="Calibri" pitchFamily="34" charset="0"/>
              </a:rPr>
              <a:t>binary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values (0 and 1)</a:t>
            </a: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Easy to represent binary values electrically </a:t>
            </a:r>
          </a:p>
          <a:p>
            <a:pPr lvl="1"/>
            <a:r>
              <a:rPr lang="en-US" sz="1900" dirty="0" smtClean="0">
                <a:latin typeface="Calibri" pitchFamily="34" charset="0"/>
                <a:cs typeface="Calibri" pitchFamily="34" charset="0"/>
              </a:rPr>
              <a:t>Voltages and currents.</a:t>
            </a:r>
          </a:p>
          <a:p>
            <a:pPr lvl="1"/>
            <a:r>
              <a:rPr lang="en-US" sz="1900" dirty="0" smtClean="0">
                <a:latin typeface="Calibri" pitchFamily="34" charset="0"/>
                <a:cs typeface="Calibri" pitchFamily="34" charset="0"/>
              </a:rPr>
              <a:t>Can be implemented using circuits</a:t>
            </a:r>
          </a:p>
          <a:p>
            <a:pPr lvl="1"/>
            <a:r>
              <a:rPr lang="en-US" sz="1900" dirty="0" smtClean="0">
                <a:latin typeface="Calibri" pitchFamily="34" charset="0"/>
                <a:cs typeface="Calibri" pitchFamily="34" charset="0"/>
              </a:rPr>
              <a:t>Create the building blocks of modern computers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Number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Binary number system consists of only two values, either 0 or 1</a:t>
            </a:r>
          </a:p>
          <a:p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Octal number system represents values in 8 digits(0 to 7).</a:t>
            </a:r>
          </a:p>
          <a:p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Decimal number system represents values in 10 digits(0 to 9).</a:t>
            </a:r>
          </a:p>
          <a:p>
            <a:r>
              <a:rPr lang="en-US" sz="2200" dirty="0" smtClean="0">
                <a:solidFill>
                  <a:srgbClr val="002060"/>
                </a:solidFill>
                <a:latin typeface="+mj-lt"/>
              </a:rPr>
              <a:t>Hexadecimal number system represents values in 16 digits.</a:t>
            </a:r>
          </a:p>
          <a:p>
            <a:pPr>
              <a:buNone/>
            </a:pPr>
            <a:endParaRPr lang="en-US" sz="2200" dirty="0" smtClean="0">
              <a:latin typeface="+mj-lt"/>
            </a:endParaRPr>
          </a:p>
          <a:p>
            <a:pPr>
              <a:buNone/>
            </a:pPr>
            <a:endParaRPr lang="en-US" sz="2200" dirty="0" smtClean="0">
              <a:latin typeface="+mj-lt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" name="Content Placeholder 3" descr="number syste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3733800"/>
            <a:ext cx="6658905" cy="2324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5151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Bits and Bytes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229600" cy="4389120"/>
          </a:xfrm>
        </p:spPr>
        <p:txBody>
          <a:bodyPr/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Bits</a:t>
            </a:r>
            <a:r>
              <a:rPr lang="en-US" dirty="0" smtClean="0"/>
              <a:t> − </a:t>
            </a:r>
            <a:r>
              <a:rPr lang="en-US" sz="2400" dirty="0" smtClean="0"/>
              <a:t>A bit is a smallest possible unit of data that a computer can recognize or use. Computer usually uses bits in groups</a:t>
            </a:r>
            <a:r>
              <a:rPr lang="en-US" dirty="0" smtClean="0"/>
              <a:t>.</a:t>
            </a:r>
          </a:p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Bytes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 </a:t>
            </a:r>
            <a:r>
              <a:rPr lang="en-US" sz="2400" dirty="0" smtClean="0"/>
              <a:t>− group of eight bits is called a byte. Half a byte is called a nibble.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byt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3810000"/>
            <a:ext cx="2810267" cy="182905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Byte Value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Bit Value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1 Byte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8 Bits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1024 Bytes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1 Kilobyte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1024 Kilobytes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 Megabyte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1024 Megabytes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 Gigabyte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1024 Gigabytes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 Terabyte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1024 Terabytes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 Petabyte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1024 Petabytes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 Exabyte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1024 Exabytes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 Zettabyte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1024 Zettabytes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 Yottabyte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1024 Yottabytes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/>
                        <a:t>1 Brontobyte</a:t>
                      </a:r>
                    </a:p>
                  </a:txBody>
                  <a:tcPr marL="76200" marR="76200" marT="76200" marB="76200"/>
                </a:tc>
              </a:tr>
              <a:tr h="370840"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1024 </a:t>
                      </a:r>
                      <a:r>
                        <a:rPr lang="en-US" dirty="0" err="1"/>
                        <a:t>Brontobytes</a:t>
                      </a:r>
                      <a:endParaRPr lang="en-US" dirty="0"/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/>
                        <a:t>1 </a:t>
                      </a:r>
                      <a:r>
                        <a:rPr lang="en-US" dirty="0" err="1"/>
                        <a:t>Geopbytes</a:t>
                      </a:r>
                      <a:endParaRPr lang="en-US" dirty="0"/>
                    </a:p>
                  </a:txBody>
                  <a:tcPr marL="76200" marR="76200" marT="76200" marB="7620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09800" y="5334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Size of byte in bits format</a:t>
            </a:r>
            <a:endParaRPr lang="en-US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329</TotalTime>
  <Words>609</Words>
  <Application>Microsoft Office PowerPoint</Application>
  <PresentationFormat>On-screen Show (4:3)</PresentationFormat>
  <Paragraphs>182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Flow</vt:lpstr>
      <vt:lpstr>Unit- 1 Data representation</vt:lpstr>
      <vt:lpstr>Data representation</vt:lpstr>
      <vt:lpstr>Data types</vt:lpstr>
      <vt:lpstr>Slide 4</vt:lpstr>
      <vt:lpstr>Slide 5</vt:lpstr>
      <vt:lpstr>Digital Computer Systems</vt:lpstr>
      <vt:lpstr>Number system</vt:lpstr>
      <vt:lpstr>Bits and Bytes </vt:lpstr>
      <vt:lpstr>Slide 9</vt:lpstr>
      <vt:lpstr> Decimal Numbers system</vt:lpstr>
      <vt:lpstr>Decimal to binary conversion</vt:lpstr>
      <vt:lpstr>Decimal to octal conversion</vt:lpstr>
      <vt:lpstr>Decimal to hexadecimal</vt:lpstr>
      <vt:lpstr>Other Base System to Decimal Number Base </vt:lpstr>
      <vt:lpstr> Conversion of Binary to decimal</vt:lpstr>
      <vt:lpstr>Octal to decimal conversion</vt:lpstr>
      <vt:lpstr>Decimal to hexadecimal conversion</vt:lpstr>
      <vt:lpstr>Binary Number System </vt:lpstr>
      <vt:lpstr>Understanding octal Numbers</vt:lpstr>
      <vt:lpstr>Hexadecimal Number System </vt:lpstr>
      <vt:lpstr>Fixed point numbers and floating point numbers</vt:lpstr>
      <vt:lpstr>Complements</vt:lpstr>
      <vt:lpstr>Slide 23</vt:lpstr>
      <vt:lpstr>Arithmetic operation on binary numbers</vt:lpstr>
      <vt:lpstr>Binary addition</vt:lpstr>
      <vt:lpstr>Binary Subtraction  </vt:lpstr>
      <vt:lpstr>Binary Multiplication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types</dc:title>
  <dc:creator>nita</dc:creator>
  <cp:lastModifiedBy>HP</cp:lastModifiedBy>
  <cp:revision>70</cp:revision>
  <dcterms:created xsi:type="dcterms:W3CDTF">2021-03-12T08:05:34Z</dcterms:created>
  <dcterms:modified xsi:type="dcterms:W3CDTF">2025-12-05T09:50:14Z</dcterms:modified>
</cp:coreProperties>
</file>